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718" r:id="rId4"/>
    <p:sldMasterId id="2147483732" r:id="rId5"/>
    <p:sldMasterId id="2147483746" r:id="rId6"/>
    <p:sldMasterId id="2147483760" r:id="rId7"/>
  </p:sldMasterIdLst>
  <p:notesMasterIdLst>
    <p:notesMasterId r:id="rId29"/>
  </p:notesMasterIdLst>
  <p:sldIdLst>
    <p:sldId id="256" r:id="rId8"/>
    <p:sldId id="380" r:id="rId9"/>
    <p:sldId id="393" r:id="rId10"/>
    <p:sldId id="1433" r:id="rId11"/>
    <p:sldId id="1434" r:id="rId12"/>
    <p:sldId id="394" r:id="rId13"/>
    <p:sldId id="1442" r:id="rId14"/>
    <p:sldId id="1443" r:id="rId15"/>
    <p:sldId id="1457" r:id="rId16"/>
    <p:sldId id="1435" r:id="rId17"/>
    <p:sldId id="1437" r:id="rId18"/>
    <p:sldId id="1439" r:id="rId19"/>
    <p:sldId id="382" r:id="rId20"/>
    <p:sldId id="383" r:id="rId21"/>
    <p:sldId id="1444" r:id="rId22"/>
    <p:sldId id="1459" r:id="rId23"/>
    <p:sldId id="1446" r:id="rId24"/>
    <p:sldId id="409" r:id="rId25"/>
    <p:sldId id="1452" r:id="rId26"/>
    <p:sldId id="1453" r:id="rId27"/>
    <p:sldId id="14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56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58443-BF84-4A41-9F08-E8D3592BFEC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2C05D-9F20-427D-A79D-21876FF4F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0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C1E0E-7A6E-4FE7-9D97-77C6176297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1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C1E0E-7A6E-4FE7-9D97-77C6176297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50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68C52-D42F-88E0-B259-2BFEC0269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F28197-B5CC-29AE-5275-324504765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E79B6C-DD18-0D36-D199-B5180478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C12F43-CDDF-783F-F6D7-BD06D55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4BBA2D-1E4D-3113-F864-64ED3A15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9F857-96E2-C7E5-15E6-2E647744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F4EF26-B98F-0607-2BB9-A9247B6DA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085CD0-A984-B326-6482-C05A62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3EF7A-2B32-67C9-5270-09435C2F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7A318E-93A3-AF07-7F9B-9E46933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32B9CD-FF4D-0168-7E76-0E461A73B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A18219-728B-42F0-5C1E-8AF8CC07F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13A969-A671-92A7-C312-04CA5EC4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5422CE-3B89-723E-7A2A-96E3EBD9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4EBEDF-B3B0-FA7D-8E89-9B8E752A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5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11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8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7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2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2E79D-417E-7362-1A6E-7C14AA03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96CDEE-963D-B8B0-B7D5-6FB7B0C2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33C275-5860-4E6E-35AF-4804A8AE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E967FB-9A57-3F4B-06B6-417300EC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CAB11E-EAF5-38AB-E607-8F2F137D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5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1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3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1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180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83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57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907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6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E91F1-0939-EFCB-86A2-44D57505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C1B70-ECEE-3CC4-0BBD-109D3BF2D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BF1DDA-D291-39E9-5708-AB0BA7A2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BDEF0A-B81A-E732-950D-8808F00C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FC8CE7-4BF8-1745-4DAF-AEF8A72D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75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266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123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559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7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56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98791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355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521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059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72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4C1D8-20FC-BFAB-541A-6EC938D3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5A8B1-A006-1A58-97BC-E99DA22E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0EC996-7C28-E3AF-347C-FB2839F26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0B2B15-7A2C-728D-455A-210B54C8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C78B0E-A456-1DBD-D0FA-DA7811CC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C87401-AD8C-9E26-EF61-CEA1543C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30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878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622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328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648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843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686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90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69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27254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4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F8A9B-3814-0C97-3887-7076D7BF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3D7515-B665-9FDF-063D-8FA56DB16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E88A04-87A1-15E7-47ED-DED95422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B1D3CC-460F-9614-ADFF-B81B2A853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11282F-5B73-65CC-61FD-63BF21135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E0D640-BC4E-24E0-349D-B70CF4BF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DB6944-D43B-20B8-9420-8EA11633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42C08E5-C9E3-5F5B-0FF2-7856E5AA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91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51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797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51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300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5358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29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412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086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034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2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69293-4FB7-C6F9-BFFA-37D655F3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E15ED3-B2CB-1A58-1ADC-E220A156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DFE4A5-26E0-3A35-FDC5-C58790C3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B78D20-43D6-1C4F-F60E-FF1959F2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25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3154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5896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F888B-8199-1EDD-0DC6-04788923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45C56-3C0B-E4CD-BC28-3CC427B60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1C38D-A7B2-11DD-919B-3C8CEC2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EFDF-00F6-29A8-2E89-2B08231D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AEA7E-CD6B-4C5C-9A02-FFFAFF11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677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4CB8D-9286-8B68-9528-CA431589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7AF45-9B94-BCDA-AC7C-259D4386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139D7-30E7-FA4F-EC9E-8FB02F74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D7F956-1F8B-319A-BF84-1F088AB4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DB5FF8-9699-144C-00EB-9295C980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78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D78B3-B6DC-0C5D-4382-9F9BAD45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F2D1E-9CAE-0A50-024F-F5A5E57D3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5BAB8-7246-B60A-ADB9-4A73A448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810B2-C066-7FA0-F6D1-64D0C557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99AC-72CF-1377-CB67-0E705000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0936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275F4-F086-3C0F-B45D-9E2A6A3E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ADDAC-1576-1D98-AE66-54B7B59D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87BD7-E8DB-4B48-0CA2-6B81B8E44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0E1FFC-EC8E-3EE6-E3FC-B9084301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0D3A67-7895-08AF-8C83-41047F51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78BD4C-AFC7-88DD-74D4-1D206EF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009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7AD72-8CDE-F87D-6971-D3C8A92B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D892ED-9CAC-0F4B-2651-FA3ACC4CF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5E9CA1-8436-CE26-3161-FD1B17F09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5D901B-AA8B-CE4D-5935-DD0177E35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36BBF-A603-35B6-005E-48936EE8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D4F2813-01F2-4C89-DC71-64E999E1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C6A5C9-CED4-0979-E8A1-BC93ADC2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3EB332-655A-09D8-3BA7-C98CCA7D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037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22C79-4239-6375-6985-85FBA958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B228C1-9E4D-AA63-9039-25368A4F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42FF8-B62E-E52F-3184-E6332E03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CD7E54-204E-83BA-DAA1-B812C7BD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432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649FE7-41A2-9786-DF14-4A4FCFC5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E6D2D0-F6DB-DC94-AAD3-D61A2173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8FC2F8-69D5-FD02-8C84-3DE8EAD2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0714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E11-B71B-41F9-EDE1-4232F3C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E9F9C-BE88-45EF-D9F5-E6048777F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13E167-CA4C-EFC7-948E-8E5584A1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78C300-2A9C-62AD-D792-0D4513C9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53899-A3C7-9A0A-145F-AA7B1212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3E428D-3B09-F268-114C-1AB70761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642BEB-6284-97BD-8C22-1B19211F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72300A1-0010-5EF8-AB2F-65611783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086A7A-3683-F627-C8F7-2AC5C730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76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56BD-251C-541C-DE83-2926DE45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2E6F-441F-0419-CA39-F58078458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91AEF6-7078-953E-63F8-17B65AD7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95AFBD-B51C-BF35-3864-8DEA8EBE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FF6FFD-D744-27DE-CD16-2B261A7C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22391-C76F-C275-415D-B6307B8F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457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E0A8A-24C5-754F-37F4-289D5A2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DBF86-42A4-1659-B10D-BDA91A672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5A5D1-0621-48B5-68B4-C58C2855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0CB08-FF68-65E6-FF1E-F80B88C2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68672F-C2C7-B733-1EC5-7D4261FE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759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5103E1-23E7-DD90-701B-7E66F1E47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EF43EB-E08C-9589-037E-91B8F98D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BA90A-B70B-F785-DDBA-26A410FF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60E52-B6D8-498A-FF1E-58B5BB03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3B4770-BBD7-A805-F068-1B5C0CA3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857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1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05BCB-70E6-6A81-0C70-BD9EB291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4BB935-33AE-9E9E-B2D0-877ED1CA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7751F8-AF79-E207-1CE0-FA6239669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8108C0-68EB-9CD9-E7B7-055AD8EC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C40C23-6898-71E3-A77B-C2270A38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6ED8E3-A6F2-91A2-FF45-3AB9E401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2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E256-6292-BF3A-EECA-FA8AF8EE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C11567-C164-A5CF-BAEA-13840C408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5BB6A7-70A9-4E22-2C06-DE4D1B4CB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C4C2BD-F0EE-72BC-126B-9EF20943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B9E53D-6A18-C86D-8B0F-CF99F9A6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0A5E31-B2DB-04A0-14D7-85C08F1F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0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44371-E4B9-F70F-B243-6128943B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D1EDB5-C20F-2894-80F4-B7E6CC668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5E861-6319-6067-78E2-1C581069C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7F1-41B1-45E0-A538-A7DC8E6A5545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CFD37A-1AE5-312B-36F9-61D58B782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3B98E6-ED7A-FE29-B4B0-67BCABB9F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BDFC-10BB-451A-8331-3EF675D8A7A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66F986EA-1804-1E44-0731-2876A4B85F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1" y="228600"/>
            <a:ext cx="1190625" cy="1190625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F3B1420-55FC-F326-706C-19694A7C28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45" y="9585251"/>
            <a:ext cx="1190625" cy="1190625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8D681780-9229-000A-86B7-34A14C7524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29" y="-4258340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2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80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868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2025/2/25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62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82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88372866-C293-01AA-BC47-B566290218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004258-A84C-82E2-F6A7-893563C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CFFC00-CC2A-3227-EEAA-0A5BB13C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07DD8-EB9C-3F99-ED93-75F95D422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7AD92-7760-4ED9-8F2A-2B15CB87D26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EF0AE9-5BCC-6C63-7EEA-3A6FA0F68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000D04-E86F-F5CE-E7C1-96A3A7820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2F629-5FFB-4BC1-8DA7-7C92DBFC45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4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ainbow in the sky&#10;&#10;Description automatically generated">
            <a:extLst>
              <a:ext uri="{FF2B5EF4-FFF2-40B4-BE49-F238E27FC236}">
                <a16:creationId xmlns:a16="http://schemas.microsoft.com/office/drawing/2014/main" xmlns="" id="{691754C7-184E-C7D8-FDFB-3269AA92F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-1"/>
            <a:ext cx="12288982" cy="146858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2106" r="2592" b="1580"/>
          <a:stretch/>
        </p:blipFill>
        <p:spPr>
          <a:xfrm>
            <a:off x="228600" y="1330036"/>
            <a:ext cx="11637818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87420"/>
              </p:ext>
            </p:extLst>
          </p:nvPr>
        </p:nvGraphicFramePr>
        <p:xfrm>
          <a:off x="554177" y="1163781"/>
          <a:ext cx="11069783" cy="578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9928">
                  <a:extLst>
                    <a:ext uri="{9D8B030D-6E8A-4147-A177-3AD203B41FA5}">
                      <a16:colId xmlns:a16="http://schemas.microsoft.com/office/drawing/2014/main" xmlns="" val="2086846795"/>
                    </a:ext>
                  </a:extLst>
                </a:gridCol>
                <a:gridCol w="4359528">
                  <a:extLst>
                    <a:ext uri="{9D8B030D-6E8A-4147-A177-3AD203B41FA5}">
                      <a16:colId xmlns:a16="http://schemas.microsoft.com/office/drawing/2014/main" xmlns="" val="192667921"/>
                    </a:ext>
                  </a:extLst>
                </a:gridCol>
                <a:gridCol w="3020327">
                  <a:extLst>
                    <a:ext uri="{9D8B030D-6E8A-4147-A177-3AD203B41FA5}">
                      <a16:colId xmlns:a16="http://schemas.microsoft.com/office/drawing/2014/main" xmlns="" val="763335924"/>
                    </a:ext>
                  </a:extLst>
                </a:gridCol>
              </a:tblGrid>
              <a:tr h="628236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nấm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điểm hình dạng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sắc</a:t>
                      </a:r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5777979"/>
                  </a:ext>
                </a:extLst>
              </a:tr>
              <a:tr h="882203">
                <a:tc>
                  <a:txBody>
                    <a:bodyPr/>
                    <a:lstStyle/>
                    <a:p>
                      <a:pPr algn="l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85843054"/>
                  </a:ext>
                </a:extLst>
              </a:tr>
              <a:tr h="1024944">
                <a:tc>
                  <a:txBody>
                    <a:bodyPr/>
                    <a:lstStyle/>
                    <a:p>
                      <a:pPr algn="l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08020840"/>
                  </a:ext>
                </a:extLst>
              </a:tr>
              <a:tr h="1029237">
                <a:tc>
                  <a:txBody>
                    <a:bodyPr/>
                    <a:lstStyle/>
                    <a:p>
                      <a:pPr algn="l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8972909"/>
                  </a:ext>
                </a:extLst>
              </a:tr>
              <a:tr h="975770">
                <a:tc>
                  <a:txBody>
                    <a:bodyPr/>
                    <a:lstStyle/>
                    <a:p>
                      <a:pPr algn="l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64109119"/>
                  </a:ext>
                </a:extLst>
              </a:tr>
              <a:tr h="1243103">
                <a:tc>
                  <a:txBody>
                    <a:bodyPr/>
                    <a:lstStyle/>
                    <a:p>
                      <a:pPr algn="l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51745051"/>
                  </a:ext>
                </a:extLst>
              </a:tr>
            </a:tbl>
          </a:graphicData>
        </a:graphic>
      </p:graphicFrame>
      <p:pic>
        <p:nvPicPr>
          <p:cNvPr id="3" name="Picture 2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xmlns="" id="{7F3F8C7B-869B-7E22-BCB6-33834B168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82" y="5306290"/>
            <a:ext cx="1526318" cy="155170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20291" y="221673"/>
            <a:ext cx="5929745" cy="83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4982" y="314143"/>
            <a:ext cx="5680366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5D4C47-8784-FB35-1B23-4BE21DE9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441" y="606010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E71971-1D88-0C0A-490A-DDF9F155D60A}"/>
              </a:ext>
            </a:extLst>
          </p:cNvPr>
          <p:cNvSpPr/>
          <p:nvPr/>
        </p:nvSpPr>
        <p:spPr>
          <a:xfrm>
            <a:off x="585214" y="311269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xmlns="" id="{7F3F8C7B-869B-7E22-BCB6-33834B168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4" y="2710296"/>
            <a:ext cx="3747656" cy="3810001"/>
          </a:xfrm>
          <a:prstGeom prst="rect">
            <a:avLst/>
          </a:prstGeom>
        </p:spPr>
      </p:pic>
      <p:pic>
        <p:nvPicPr>
          <p:cNvPr id="15" name="Picture 14" descr="A group of mushrooms next to a tree stump&#10;&#10;Description automatically generated">
            <a:extLst>
              <a:ext uri="{FF2B5EF4-FFF2-40B4-BE49-F238E27FC236}">
                <a16:creationId xmlns:a16="http://schemas.microsoft.com/office/drawing/2014/main" xmlns="" id="{806580D6-FFAA-47D6-8014-618FABED8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0"/>
            <a:ext cx="12197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BF3015-8E5A-CB49-7A77-57D6CC390BE1}"/>
              </a:ext>
            </a:extLst>
          </p:cNvPr>
          <p:cNvSpPr/>
          <p:nvPr/>
        </p:nvSpPr>
        <p:spPr>
          <a:xfrm>
            <a:off x="534125" y="223178"/>
            <a:ext cx="11277035" cy="1232648"/>
          </a:xfrm>
          <a:custGeom>
            <a:avLst/>
            <a:gdLst>
              <a:gd name="connsiteX0" fmla="*/ 0 w 10133281"/>
              <a:gd name="connsiteY0" fmla="*/ 158682 h 952074"/>
              <a:gd name="connsiteX1" fmla="*/ 158682 w 10133281"/>
              <a:gd name="connsiteY1" fmla="*/ 0 h 952074"/>
              <a:gd name="connsiteX2" fmla="*/ 9974599 w 10133281"/>
              <a:gd name="connsiteY2" fmla="*/ 0 h 952074"/>
              <a:gd name="connsiteX3" fmla="*/ 10133281 w 10133281"/>
              <a:gd name="connsiteY3" fmla="*/ 158682 h 952074"/>
              <a:gd name="connsiteX4" fmla="*/ 10133281 w 10133281"/>
              <a:gd name="connsiteY4" fmla="*/ 793392 h 952074"/>
              <a:gd name="connsiteX5" fmla="*/ 9974599 w 10133281"/>
              <a:gd name="connsiteY5" fmla="*/ 952074 h 952074"/>
              <a:gd name="connsiteX6" fmla="*/ 158682 w 10133281"/>
              <a:gd name="connsiteY6" fmla="*/ 952074 h 952074"/>
              <a:gd name="connsiteX7" fmla="*/ 0 w 10133281"/>
              <a:gd name="connsiteY7" fmla="*/ 793392 h 952074"/>
              <a:gd name="connsiteX8" fmla="*/ 0 w 10133281"/>
              <a:gd name="connsiteY8" fmla="*/ 158682 h 9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3281" h="952074" fill="none" extrusionOk="0">
                <a:moveTo>
                  <a:pt x="0" y="158682"/>
                </a:moveTo>
                <a:cubicBezTo>
                  <a:pt x="-14357" y="65039"/>
                  <a:pt x="76891" y="6655"/>
                  <a:pt x="158682" y="0"/>
                </a:cubicBezTo>
                <a:cubicBezTo>
                  <a:pt x="2571074" y="-61902"/>
                  <a:pt x="5283019" y="-101778"/>
                  <a:pt x="9974599" y="0"/>
                </a:cubicBezTo>
                <a:cubicBezTo>
                  <a:pt x="10057475" y="-1493"/>
                  <a:pt x="10137539" y="65370"/>
                  <a:pt x="10133281" y="158682"/>
                </a:cubicBezTo>
                <a:cubicBezTo>
                  <a:pt x="10157693" y="440122"/>
                  <a:pt x="10105350" y="580895"/>
                  <a:pt x="10133281" y="793392"/>
                </a:cubicBezTo>
                <a:cubicBezTo>
                  <a:pt x="10122627" y="875814"/>
                  <a:pt x="10059070" y="937437"/>
                  <a:pt x="9974599" y="952074"/>
                </a:cubicBezTo>
                <a:cubicBezTo>
                  <a:pt x="6415033" y="809682"/>
                  <a:pt x="3654081" y="1063175"/>
                  <a:pt x="158682" y="952074"/>
                </a:cubicBezTo>
                <a:cubicBezTo>
                  <a:pt x="69316" y="952938"/>
                  <a:pt x="-599" y="883759"/>
                  <a:pt x="0" y="793392"/>
                </a:cubicBezTo>
                <a:cubicBezTo>
                  <a:pt x="34357" y="681748"/>
                  <a:pt x="51337" y="410688"/>
                  <a:pt x="0" y="158682"/>
                </a:cubicBezTo>
                <a:close/>
              </a:path>
              <a:path w="10133281" h="952074" stroke="0" extrusionOk="0">
                <a:moveTo>
                  <a:pt x="0" y="158682"/>
                </a:moveTo>
                <a:cubicBezTo>
                  <a:pt x="-4605" y="64958"/>
                  <a:pt x="64379" y="-11148"/>
                  <a:pt x="158682" y="0"/>
                </a:cubicBezTo>
                <a:cubicBezTo>
                  <a:pt x="3965808" y="-164947"/>
                  <a:pt x="6743106" y="-52288"/>
                  <a:pt x="9974599" y="0"/>
                </a:cubicBezTo>
                <a:cubicBezTo>
                  <a:pt x="10061567" y="-10501"/>
                  <a:pt x="10123867" y="72551"/>
                  <a:pt x="10133281" y="158682"/>
                </a:cubicBezTo>
                <a:cubicBezTo>
                  <a:pt x="10151353" y="332799"/>
                  <a:pt x="10159622" y="552515"/>
                  <a:pt x="10133281" y="793392"/>
                </a:cubicBezTo>
                <a:cubicBezTo>
                  <a:pt x="10143723" y="894511"/>
                  <a:pt x="10055289" y="939431"/>
                  <a:pt x="9974599" y="952074"/>
                </a:cubicBezTo>
                <a:cubicBezTo>
                  <a:pt x="8723583" y="1110615"/>
                  <a:pt x="4086880" y="810238"/>
                  <a:pt x="158682" y="952074"/>
                </a:cubicBezTo>
                <a:cubicBezTo>
                  <a:pt x="70551" y="960731"/>
                  <a:pt x="14702" y="875918"/>
                  <a:pt x="0" y="793392"/>
                </a:cubicBezTo>
                <a:cubicBezTo>
                  <a:pt x="-20039" y="478366"/>
                  <a:pt x="12877" y="433355"/>
                  <a:pt x="0" y="15868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r>
              <a:rPr lang="en-US" altLang="zh-CN" sz="2800" smtClean="0">
                <a:solidFill>
                  <a:srgbClr val="000000"/>
                </a:solidFill>
                <a:latin typeface="Arial"/>
                <a:ea typeface="楷体"/>
                <a:cs typeface="Arial" panose="020B0604020202020204" pitchFamily="34" charset="0"/>
              </a:rPr>
              <a:t>2. Hãy nêu tên một số nấm ăn khác và chia sẻ với bạn theo sơ đồ </a:t>
            </a:r>
          </a:p>
          <a:p>
            <a:pPr defTabSz="914309">
              <a:defRPr/>
            </a:pPr>
            <a:r>
              <a:rPr lang="en-US" altLang="zh-CN" sz="2800" smtClean="0">
                <a:solidFill>
                  <a:srgbClr val="000000"/>
                </a:solidFill>
                <a:latin typeface="Arial"/>
                <a:ea typeface="楷体"/>
                <a:cs typeface="Arial" panose="020B0604020202020204" pitchFamily="34" charset="0"/>
              </a:rPr>
              <a:t>gợi ý bên.</a:t>
            </a:r>
            <a:endParaRPr kumimoji="1" lang="zh-CN" altLang="en-US" sz="2800" dirty="0">
              <a:solidFill>
                <a:prstClr val="black"/>
              </a:solidFill>
              <a:latin typeface="Aria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8565" r="5711" b="2272"/>
          <a:stretch/>
        </p:blipFill>
        <p:spPr>
          <a:xfrm>
            <a:off x="2923751" y="1648691"/>
            <a:ext cx="6497782" cy="48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3" name="Text Box 17">
            <a:extLst>
              <a:ext uri="{FF2B5EF4-FFF2-40B4-BE49-F238E27FC236}">
                <a16:creationId xmlns:a16="http://schemas.microsoft.com/office/drawing/2014/main" xmlns="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878" y="532662"/>
            <a:ext cx="9754403" cy="76944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một số nấm em đã được ăn</a:t>
            </a:r>
          </a:p>
        </p:txBody>
      </p:sp>
    </p:spTree>
    <p:extLst>
      <p:ext uri="{BB962C8B-B14F-4D97-AF65-F5344CB8AC3E}">
        <p14:creationId xmlns:p14="http://schemas.microsoft.com/office/powerpoint/2010/main" val="1520752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8518277" cy="393469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5881"/>
          <a:stretch/>
        </p:blipFill>
        <p:spPr>
          <a:xfrm>
            <a:off x="8298873" y="-96982"/>
            <a:ext cx="3897099" cy="3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6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BA09C3-3A49-9B5D-431C-594DA14B7D85}"/>
              </a:ext>
            </a:extLst>
          </p:cNvPr>
          <p:cNvSpPr txBox="1"/>
          <p:nvPr/>
        </p:nvSpPr>
        <p:spPr>
          <a:xfrm>
            <a:off x="964622" y="-4081455"/>
            <a:ext cx="10825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Hãy xác định tên của các loại nấm ăn ở hình 3, dựa vào các cụm từ gợi ý sau: </a:t>
            </a:r>
            <a:r>
              <a:rPr lang="vi-VN" sz="3200" i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nấm mỡ, nấm đùi gà, nấm rơm</a:t>
            </a:r>
            <a:r>
              <a:rPr 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A231B0-9301-AF75-F832-CFB6CA381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75" t="52803" r="26202" b="6923"/>
          <a:stretch/>
        </p:blipFill>
        <p:spPr>
          <a:xfrm>
            <a:off x="8349964" y="-110836"/>
            <a:ext cx="3842036" cy="3699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A231B0-9301-AF75-F832-CFB6CA381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71" t="-2261" r="2120" b="47197"/>
          <a:stretch/>
        </p:blipFill>
        <p:spPr>
          <a:xfrm>
            <a:off x="4207453" y="-110836"/>
            <a:ext cx="4142511" cy="3699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A231B0-9301-AF75-F832-CFB6CA381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" r="49266" b="48044"/>
          <a:stretch/>
        </p:blipFill>
        <p:spPr>
          <a:xfrm>
            <a:off x="1" y="-1"/>
            <a:ext cx="4207452" cy="3588327"/>
          </a:xfrm>
          <a:prstGeom prst="rect">
            <a:avLst/>
          </a:prstGeom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xmlns="" id="{7D9DE394-543A-6723-8B45-CDA4880D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288" y="5712285"/>
            <a:ext cx="3105954" cy="76944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đùi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gà</a:t>
            </a:r>
            <a:endParaRPr kumimoji="0" lang="vi-VN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xmlns="" id="{D09929F7-0C22-C2E9-0B4B-91B2F216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916" y="5712285"/>
            <a:ext cx="2771774" cy="76944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rơm</a:t>
            </a:r>
            <a:endParaRPr kumimoji="0" lang="vi-VN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xmlns="" id="{8255F2C7-1ED2-2046-1440-DE627F1F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40" y="5712285"/>
            <a:ext cx="2771774" cy="76944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mỡ</a:t>
            </a:r>
            <a:endParaRPr kumimoji="0" lang="vi-VN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81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BF3015-8E5A-CB49-7A77-57D6CC390BE1}"/>
              </a:ext>
            </a:extLst>
          </p:cNvPr>
          <p:cNvSpPr/>
          <p:nvPr/>
        </p:nvSpPr>
        <p:spPr>
          <a:xfrm>
            <a:off x="603396" y="610026"/>
            <a:ext cx="10581591" cy="1620556"/>
          </a:xfrm>
          <a:custGeom>
            <a:avLst/>
            <a:gdLst>
              <a:gd name="connsiteX0" fmla="*/ 0 w 10581591"/>
              <a:gd name="connsiteY0" fmla="*/ 199958 h 1199724"/>
              <a:gd name="connsiteX1" fmla="*/ 199958 w 10581591"/>
              <a:gd name="connsiteY1" fmla="*/ 0 h 1199724"/>
              <a:gd name="connsiteX2" fmla="*/ 10381633 w 10581591"/>
              <a:gd name="connsiteY2" fmla="*/ 0 h 1199724"/>
              <a:gd name="connsiteX3" fmla="*/ 10581591 w 10581591"/>
              <a:gd name="connsiteY3" fmla="*/ 199958 h 1199724"/>
              <a:gd name="connsiteX4" fmla="*/ 10581591 w 10581591"/>
              <a:gd name="connsiteY4" fmla="*/ 999766 h 1199724"/>
              <a:gd name="connsiteX5" fmla="*/ 10381633 w 10581591"/>
              <a:gd name="connsiteY5" fmla="*/ 1199724 h 1199724"/>
              <a:gd name="connsiteX6" fmla="*/ 199958 w 10581591"/>
              <a:gd name="connsiteY6" fmla="*/ 1199724 h 1199724"/>
              <a:gd name="connsiteX7" fmla="*/ 0 w 10581591"/>
              <a:gd name="connsiteY7" fmla="*/ 999766 h 1199724"/>
              <a:gd name="connsiteX8" fmla="*/ 0 w 10581591"/>
              <a:gd name="connsiteY8" fmla="*/ 199958 h 119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1591" h="1199724" fill="none" extrusionOk="0">
                <a:moveTo>
                  <a:pt x="0" y="199958"/>
                </a:moveTo>
                <a:cubicBezTo>
                  <a:pt x="-18846" y="81642"/>
                  <a:pt x="93477" y="4500"/>
                  <a:pt x="199958" y="0"/>
                </a:cubicBezTo>
                <a:cubicBezTo>
                  <a:pt x="4193589" y="-61902"/>
                  <a:pt x="8695166" y="-101778"/>
                  <a:pt x="10381633" y="0"/>
                </a:cubicBezTo>
                <a:cubicBezTo>
                  <a:pt x="10480380" y="-3664"/>
                  <a:pt x="10588151" y="80782"/>
                  <a:pt x="10581591" y="199958"/>
                </a:cubicBezTo>
                <a:cubicBezTo>
                  <a:pt x="10523168" y="453997"/>
                  <a:pt x="10618802" y="896344"/>
                  <a:pt x="10581591" y="999766"/>
                </a:cubicBezTo>
                <a:cubicBezTo>
                  <a:pt x="10576200" y="1107561"/>
                  <a:pt x="10490964" y="1194628"/>
                  <a:pt x="10381633" y="1199724"/>
                </a:cubicBezTo>
                <a:cubicBezTo>
                  <a:pt x="6547383" y="1057332"/>
                  <a:pt x="2377820" y="1310825"/>
                  <a:pt x="199958" y="1199724"/>
                </a:cubicBezTo>
                <a:cubicBezTo>
                  <a:pt x="81676" y="1203651"/>
                  <a:pt x="-3521" y="1126254"/>
                  <a:pt x="0" y="999766"/>
                </a:cubicBezTo>
                <a:cubicBezTo>
                  <a:pt x="65701" y="716060"/>
                  <a:pt x="-49413" y="503654"/>
                  <a:pt x="0" y="199958"/>
                </a:cubicBezTo>
                <a:close/>
              </a:path>
              <a:path w="10581591" h="1199724" stroke="0" extrusionOk="0">
                <a:moveTo>
                  <a:pt x="0" y="199958"/>
                </a:moveTo>
                <a:cubicBezTo>
                  <a:pt x="-1626" y="87375"/>
                  <a:pt x="81156" y="-13997"/>
                  <a:pt x="199958" y="0"/>
                </a:cubicBezTo>
                <a:cubicBezTo>
                  <a:pt x="1832077" y="-164947"/>
                  <a:pt x="9093745" y="-52288"/>
                  <a:pt x="10381633" y="0"/>
                </a:cubicBezTo>
                <a:cubicBezTo>
                  <a:pt x="10491786" y="-4398"/>
                  <a:pt x="10579505" y="89858"/>
                  <a:pt x="10581591" y="199958"/>
                </a:cubicBezTo>
                <a:cubicBezTo>
                  <a:pt x="10624434" y="498666"/>
                  <a:pt x="10533052" y="818016"/>
                  <a:pt x="10581591" y="999766"/>
                </a:cubicBezTo>
                <a:cubicBezTo>
                  <a:pt x="10584963" y="1114554"/>
                  <a:pt x="10489793" y="1195585"/>
                  <a:pt x="10381633" y="1199724"/>
                </a:cubicBezTo>
                <a:cubicBezTo>
                  <a:pt x="9080475" y="1358265"/>
                  <a:pt x="1912372" y="1057888"/>
                  <a:pt x="199958" y="1199724"/>
                </a:cubicBezTo>
                <a:cubicBezTo>
                  <a:pt x="88430" y="1218934"/>
                  <a:pt x="15377" y="1104853"/>
                  <a:pt x="0" y="999766"/>
                </a:cubicBezTo>
                <a:cubicBezTo>
                  <a:pt x="-3951" y="646364"/>
                  <a:pt x="7263" y="430727"/>
                  <a:pt x="0" y="199958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CC6600"/>
            </a:solidFill>
            <a:extLst>
              <a:ext uri="{C807C97D-BFC1-408E-A445-0C87EB9F89A2}">
                <ask:lineSketchStyleProps xmlns:ask="http://schemas.microsoft.com/office/drawing/2018/sketchyshapes" xmlns="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309">
              <a:defRPr/>
            </a:pPr>
            <a:r>
              <a:rPr lang="en-US" altLang="zh-CN" sz="2800" b="1" smtClean="0">
                <a:solidFill>
                  <a:srgbClr val="000000"/>
                </a:solidFill>
                <a:latin typeface="Arial"/>
                <a:ea typeface="楷体"/>
                <a:cs typeface="Arial" panose="020B0604020202020204" pitchFamily="34" charset="0"/>
              </a:rPr>
              <a:t>Hãy chia sẻ những món ăn làm từ nấm mà em biết.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pic>
        <p:nvPicPr>
          <p:cNvPr id="1026" name="Picture 2" descr="Món ngon từ nấm hương giúp tăng cường miễn dị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9" y="0"/>
            <a:ext cx="6286500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1274" y="5306290"/>
            <a:ext cx="4267200" cy="1260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nấm 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hịt kho nấm rơ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9" y="0"/>
            <a:ext cx="5542106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45928" y="5306290"/>
            <a:ext cx="4267200" cy="1260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 kho nấm 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46"/>
            <a:ext cx="12190413" cy="696885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797" y="365526"/>
            <a:ext cx="7909717" cy="4973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" y="1451441"/>
            <a:ext cx="4316191" cy="5517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3061CC-58E9-4F30-4955-E11B0E30A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058" y="1905198"/>
            <a:ext cx="7333169" cy="2566304"/>
          </a:xfrm>
          <a:prstGeom prst="rect">
            <a:avLst/>
          </a:prstGeom>
        </p:spPr>
      </p:pic>
      <p:pic>
        <p:nvPicPr>
          <p:cNvPr id="7" name="NAM">
            <a:extLst>
              <a:ext uri="{FF2B5EF4-FFF2-40B4-BE49-F238E27FC236}">
                <a16:creationId xmlns:a16="http://schemas.microsoft.com/office/drawing/2014/main" xmlns="" id="{48218F2C-655E-A6FE-7812-7A3CC42926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34" y="4571852"/>
            <a:ext cx="2263509" cy="20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1008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3293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2" dur="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" fill="hold">
                                              <p:stCondLst>
                                                <p:cond delay="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" decel="50000" autoRev="1" fill="hold">
                                              <p:stCondLst>
                                                <p:cond delay="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pic>
        <p:nvPicPr>
          <p:cNvPr id="2050" name="Picture 2" descr="Cách làm nấm rơm xào tỏi cực thơm ngon hấp dẫn ăn mãi không ch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83639" cy="57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1424" y="5430982"/>
            <a:ext cx="4267200" cy="1260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rơm xào tỏi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NẤM ĐÙI GÀ KHO TIÊU món chay ngon dễ làm - thanh cooking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7582" r="11961" b="4135"/>
          <a:stretch/>
        </p:blipFill>
        <p:spPr bwMode="auto">
          <a:xfrm>
            <a:off x="6483639" y="6928"/>
            <a:ext cx="5708361" cy="57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45063" y="5430982"/>
            <a:ext cx="4475017" cy="1260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đùi gà kho tiêu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</p:spTree>
    <p:extLst>
      <p:ext uri="{BB962C8B-B14F-4D97-AF65-F5344CB8AC3E}">
        <p14:creationId xmlns:p14="http://schemas.microsoft.com/office/powerpoint/2010/main" val="20213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42" y="904249"/>
            <a:ext cx="8795705" cy="585985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510B3A3-E903-6BB1-F6B2-2526A9AC28A1}"/>
              </a:ext>
            </a:extLst>
          </p:cNvPr>
          <p:cNvGrpSpPr/>
          <p:nvPr/>
        </p:nvGrpSpPr>
        <p:grpSpPr>
          <a:xfrm>
            <a:off x="942220" y="237618"/>
            <a:ext cx="10043869" cy="690636"/>
            <a:chOff x="986208" y="1329418"/>
            <a:chExt cx="10219585" cy="41991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1B41ABC-3B2D-C251-5765-62E526658D70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6" name="Rectangle: Rounded Corners 11">
                <a:extLst>
                  <a:ext uri="{FF2B5EF4-FFF2-40B4-BE49-F238E27FC236}">
                    <a16:creationId xmlns:a16="http://schemas.microsoft.com/office/drawing/2014/main" xmlns="" id="{695E1D45-DA06-4915-8F7F-2F5D514E1411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rgbClr val="4C976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: Rounded Corners 12">
                <a:extLst>
                  <a:ext uri="{FF2B5EF4-FFF2-40B4-BE49-F238E27FC236}">
                    <a16:creationId xmlns:a16="http://schemas.microsoft.com/office/drawing/2014/main" xmlns="" id="{6DF9B888-F204-3A33-C0F2-FE99F97218B7}"/>
                  </a:ext>
                </a:extLst>
              </p:cNvPr>
              <p:cNvSpPr/>
              <p:nvPr/>
            </p:nvSpPr>
            <p:spPr>
              <a:xfrm>
                <a:off x="1160571" y="959208"/>
                <a:ext cx="9869714" cy="4939580"/>
              </a:xfrm>
              <a:prstGeom prst="round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C9765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标题 1">
              <a:extLst>
                <a:ext uri="{FF2B5EF4-FFF2-40B4-BE49-F238E27FC236}">
                  <a16:creationId xmlns:a16="http://schemas.microsoft.com/office/drawing/2014/main" xmlns="" id="{A7A1F054-C6D9-76C1-FF7B-763DD7E33AB8}"/>
                </a:ext>
              </a:extLst>
            </p:cNvPr>
            <p:cNvSpPr txBox="1">
              <a:spLocks/>
            </p:cNvSpPr>
            <p:nvPr/>
          </p:nvSpPr>
          <p:spPr>
            <a:xfrm>
              <a:off x="1390577" y="4606948"/>
              <a:ext cx="9409702" cy="655087"/>
            </a:xfrm>
            <a:prstGeom prst="rect">
              <a:avLst/>
            </a:prstGeom>
          </p:spPr>
          <p:txBody>
            <a:bodyPr vert="horz" lIns="91428" tIns="45714" rIns="91428" bIns="45714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309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Hãy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tên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loại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nấm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mà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em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biết trong hình 1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2225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0947"/>
            <a:ext cx="10591897" cy="59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ushrooms next to a tree stump&#10;&#10;Description automatically generated">
            <a:extLst>
              <a:ext uri="{FF2B5EF4-FFF2-40B4-BE49-F238E27FC236}">
                <a16:creationId xmlns:a16="http://schemas.microsoft.com/office/drawing/2014/main" xmlns="" id="{806580D6-FFAA-47D6-8014-618FABED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4" y="0"/>
            <a:ext cx="12197114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87600" y="193962"/>
            <a:ext cx="10670109" cy="225829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0AD96C-CF79-B50F-AAF3-552748CBE1AF}"/>
              </a:ext>
            </a:extLst>
          </p:cNvPr>
          <p:cNvSpPr txBox="1"/>
          <p:nvPr/>
        </p:nvSpPr>
        <p:spPr>
          <a:xfrm>
            <a:off x="1489665" y="620142"/>
            <a:ext cx="9859617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20. Nấm ăn và nấm trong chế biến thực phẩm (Tiết 1)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</p:spTree>
    <p:extLst>
      <p:ext uri="{BB962C8B-B14F-4D97-AF65-F5344CB8AC3E}">
        <p14:creationId xmlns:p14="http://schemas.microsoft.com/office/powerpoint/2010/main" val="27971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xmlns="" id="{A40BB9EE-AB8D-887C-6054-D83E2749B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4" y="549312"/>
            <a:ext cx="8822976" cy="429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83F10-0FF3-CB03-820F-504930E65428}"/>
              </a:ext>
            </a:extLst>
          </p:cNvPr>
          <p:cNvSpPr txBox="1"/>
          <p:nvPr/>
        </p:nvSpPr>
        <p:spPr>
          <a:xfrm>
            <a:off x="2207941" y="1762684"/>
            <a:ext cx="641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Nấm dùng làm thức ăn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nấm 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xmlns="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8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xmlns="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59" y="553079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là nguồn thực phẩm quan trọng với sức khoẻ con người như thế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9FEA08-8F6B-1BB6-2324-9AF97F803C75}"/>
              </a:ext>
            </a:extLst>
          </p:cNvPr>
          <p:cNvSpPr txBox="1"/>
          <p:nvPr/>
        </p:nvSpPr>
        <p:spPr>
          <a:xfrm>
            <a:off x="2557946" y="18066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là nguồn thực phẩm có giá trị dinh dưỡng cao.</a:t>
            </a: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xmlns="" id="{AFDBA029-369E-67AA-DE18-B9DE3F820210}"/>
              </a:ext>
            </a:extLst>
          </p:cNvPr>
          <p:cNvSpPr/>
          <p:nvPr/>
        </p:nvSpPr>
        <p:spPr>
          <a:xfrm>
            <a:off x="1268438" y="1511837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xmlns="" id="{4F8F6F7C-F9AC-931E-55EB-FAD61143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09" y="3343904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cung cấp các loại chất nào cho cơ thể con người?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1C14CC-144D-7E7B-CA97-B122EDDA6620}"/>
              </a:ext>
            </a:extLst>
          </p:cNvPr>
          <p:cNvSpPr txBox="1"/>
          <p:nvPr/>
        </p:nvSpPr>
        <p:spPr>
          <a:xfrm>
            <a:off x="2548421" y="47022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cung cấp nhiều loại vi-ta-min, chất xơ, chất đạm,..</a:t>
            </a: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xmlns="" id="{E8553C3B-0A37-3512-9676-E35F5288DF07}"/>
              </a:ext>
            </a:extLst>
          </p:cNvPr>
          <p:cNvSpPr/>
          <p:nvPr/>
        </p:nvSpPr>
        <p:spPr>
          <a:xfrm>
            <a:off x="1287488" y="4302662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720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83F10-0FF3-CB03-820F-504930E65428}"/>
              </a:ext>
            </a:extLst>
          </p:cNvPr>
          <p:cNvSpPr txBox="1"/>
          <p:nvPr/>
        </p:nvSpPr>
        <p:spPr>
          <a:xfrm>
            <a:off x="334586" y="1390952"/>
            <a:ext cx="11497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Nấm ăn là nguồn thực phẩm có giá trị dinh dưỡng cao, cung cấp nhiều loại vi – ta – min, chất xơ, chất đạm,…. có lợi cho sức khỏe của con người.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xmlns="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88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257</Words>
  <Application>Microsoft Office PowerPoint</Application>
  <PresentationFormat>Custom</PresentationFormat>
  <Paragraphs>28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Office Theme</vt:lpstr>
      <vt:lpstr>Theme74</vt:lpstr>
      <vt:lpstr>Office 主题​​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HUONG</cp:lastModifiedBy>
  <cp:revision>76</cp:revision>
  <dcterms:created xsi:type="dcterms:W3CDTF">2023-11-09T03:36:42Z</dcterms:created>
  <dcterms:modified xsi:type="dcterms:W3CDTF">2025-02-25T15:18:24Z</dcterms:modified>
</cp:coreProperties>
</file>